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89" r:id="rId4"/>
    <p:sldId id="261" r:id="rId5"/>
    <p:sldId id="290" r:id="rId6"/>
    <p:sldId id="281" r:id="rId7"/>
    <p:sldId id="263" r:id="rId8"/>
    <p:sldId id="265" r:id="rId9"/>
    <p:sldId id="274" r:id="rId10"/>
    <p:sldId id="266" r:id="rId11"/>
    <p:sldId id="275" r:id="rId12"/>
    <p:sldId id="267" r:id="rId13"/>
    <p:sldId id="277" r:id="rId14"/>
    <p:sldId id="269" r:id="rId15"/>
    <p:sldId id="278" r:id="rId16"/>
    <p:sldId id="270" r:id="rId17"/>
    <p:sldId id="279" r:id="rId18"/>
    <p:sldId id="271" r:id="rId19"/>
    <p:sldId id="282" r:id="rId20"/>
    <p:sldId id="284" r:id="rId21"/>
    <p:sldId id="286" r:id="rId22"/>
    <p:sldId id="291" r:id="rId23"/>
    <p:sldId id="292" r:id="rId24"/>
    <p:sldId id="293" r:id="rId25"/>
    <p:sldId id="303" r:id="rId26"/>
    <p:sldId id="295" r:id="rId27"/>
    <p:sldId id="297" r:id="rId28"/>
    <p:sldId id="298" r:id="rId29"/>
    <p:sldId id="299" r:id="rId30"/>
    <p:sldId id="300" r:id="rId31"/>
    <p:sldId id="301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10.11.2016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10.11.2016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10.11.2016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10.11.2016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10.11.2016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10.11.2016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10.11.2016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10.11.2016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2708920"/>
            <a:ext cx="7406640" cy="147218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СОЦИАЛЬНО-ПСИХОЛОГИЧЕСКОГО ТЕСТИРОВАНИЯ ОБУЧАЮЩИХСЯ НА ПРЕДМЕТ РАННЕГО ВЫЯВЛЕНИЯ НЕЗАКОННОГО ПОТРЕБЛЕНИЯ НАРКОТИЧЕСКИХ СРЕДСТВ И ПСИХОТРОПНЫХ ВЕЩЕСТВ В ОБРАЗОВАТЕЛЬНЫХ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ОРГАНИЗАЦИЯХ  В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2016/2017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УЧЕБНОМ ГОДУ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34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Индивидуальные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факторы риска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8109948"/>
              </p:ext>
            </p:extLst>
          </p:nvPr>
        </p:nvGraphicFramePr>
        <p:xfrm>
          <a:off x="1043606" y="1447800"/>
          <a:ext cx="7920881" cy="3524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2"/>
                <a:gridCol w="1440160"/>
                <a:gridCol w="1440160"/>
                <a:gridCol w="1440160"/>
                <a:gridCol w="1440159"/>
              </a:tblGrid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kumimoji="0" lang="ru-RU" sz="24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обучающихся принявших участие в тестировании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kumimoji="0" lang="ru-RU" sz="24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Индивидуальные факторы риска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319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Группа риска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 риска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5121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Высокий уровень риска</a:t>
                      </a:r>
                      <a:endParaRPr lang="ru-RU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Средний уровень риска</a:t>
                      </a:r>
                      <a:endParaRPr lang="ru-RU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Низкий уровень риска</a:t>
                      </a:r>
                      <a:endParaRPr lang="ru-RU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чел.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 чел. (0%)</a:t>
                      </a:r>
                      <a:endParaRPr lang="ru-RU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kumimoji="0" lang="ru-RU" sz="24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чел. (0%)</a:t>
                      </a:r>
                      <a:endParaRPr lang="ru-RU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 чел. (58,3%)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 чел.</a:t>
                      </a:r>
                    </a:p>
                    <a:p>
                      <a:pPr algn="ctr"/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(41,7%)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25085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Индивидуальными факторами риска являются:</a:t>
            </a:r>
            <a:endParaRPr lang="ru-RU" sz="2400" b="1" dirty="0">
              <a:solidFill>
                <a:schemeClr val="tx2">
                  <a:satMod val="13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124744"/>
            <a:ext cx="7890842" cy="5544344"/>
          </a:xfrm>
        </p:spPr>
        <p:txBody>
          <a:bodyPr>
            <a:normAutofit fontScale="47500" lnSpcReduction="20000"/>
          </a:bodyPr>
          <a:lstStyle/>
          <a:p>
            <a:pPr marL="82296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стойкие нарушения саморегуляции и самоконтроля, трудности регуляции собственного поведения, прогнозирования последствий собственных 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действий</a:t>
            </a:r>
            <a:endParaRPr lang="ru-RU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проблемы самооценки (неустойчивая, зависимая от сиюминутного положения, неаргументированная и поляризованная 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самооценка)</a:t>
            </a:r>
            <a:endParaRPr lang="ru-RU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мотивации 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достижений</a:t>
            </a:r>
            <a:endParaRPr lang="ru-RU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низкая способность к рефлексии и заботе о 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себе</a:t>
            </a:r>
            <a:endParaRPr lang="ru-RU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незрелость эмоционально-волевой 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сферы</a:t>
            </a:r>
            <a:endParaRPr lang="ru-RU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стойкие нарушения аффективной (эмоциональной) 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сферы</a:t>
            </a:r>
          </a:p>
          <a:p>
            <a:pPr marL="82296" indent="0">
              <a:buNone/>
              <a:defRPr/>
            </a:pP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неполноценная </a:t>
            </a:r>
            <a:r>
              <a:rPr lang="ru-RU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психосексуальная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</a:t>
            </a:r>
            <a:endParaRPr lang="ru-RU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buNone/>
              <a:defRPr/>
            </a:pP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агрессивность и 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нетерпимость</a:t>
            </a:r>
            <a:endParaRPr lang="ru-RU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buNone/>
              <a:defRPr/>
            </a:pP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трудности в межличностном взаимодействии</a:t>
            </a:r>
            <a:endParaRPr lang="ru-RU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buNone/>
              <a:defRPr/>
            </a:pP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неадекватное восприятие социальной 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поддержки </a:t>
            </a:r>
            <a:endParaRPr lang="ru-RU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buNone/>
              <a:defRPr/>
            </a:pP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слабые адаптационные способности, </a:t>
            </a:r>
            <a:r>
              <a:rPr lang="ru-RU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дезадаптивные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стратегии </a:t>
            </a:r>
            <a:r>
              <a:rPr lang="ru-RU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копинг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-поведения.</a:t>
            </a:r>
          </a:p>
          <a:p>
            <a:pPr marL="82296" indent="0">
              <a:buNone/>
              <a:defRPr/>
            </a:pP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Специфическим индивидуально-психологическим фактором риска злоупотребления ПАВ можно считать:</a:t>
            </a:r>
          </a:p>
          <a:p>
            <a:pPr marL="82296" indent="0">
              <a:buNone/>
              <a:defRPr/>
            </a:pP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установку на употребление 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ПАВ</a:t>
            </a:r>
            <a:endParaRPr lang="ru-RU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buNone/>
              <a:defRPr/>
            </a:pP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факт употребления психоактивных веществ.</a:t>
            </a:r>
          </a:p>
          <a:p>
            <a:pPr marL="82296" indent="0" fontAlgn="auto">
              <a:spcAft>
                <a:spcPts val="0"/>
              </a:spcAft>
              <a:buFont typeface="Wingdings 2"/>
              <a:buNone/>
              <a:defRPr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fontAlgn="auto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833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 риска – </a:t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окружение сверстников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2088180"/>
              </p:ext>
            </p:extLst>
          </p:nvPr>
        </p:nvGraphicFramePr>
        <p:xfrm>
          <a:off x="1043606" y="1447800"/>
          <a:ext cx="7920881" cy="3524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2"/>
                <a:gridCol w="1440160"/>
                <a:gridCol w="1440160"/>
                <a:gridCol w="1440160"/>
                <a:gridCol w="1440159"/>
              </a:tblGrid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kumimoji="0" lang="ru-RU" sz="24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обучающихся принявших участие в тестировании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kumimoji="0" lang="ru-RU" sz="24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Окружение сверстников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319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Группа риска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 риска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5121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Высокий уровень риска</a:t>
                      </a:r>
                      <a:endParaRPr lang="ru-RU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Средний уровень риска</a:t>
                      </a:r>
                      <a:endParaRPr lang="ru-RU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Низкий уровень риска</a:t>
                      </a:r>
                      <a:endParaRPr lang="ru-RU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r>
                        <a:rPr lang="ru-RU" sz="2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 чел. (0%)</a:t>
                      </a:r>
                      <a:endParaRPr lang="ru-RU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чел.</a:t>
                      </a:r>
                    </a:p>
                    <a:p>
                      <a:pPr algn="ctr"/>
                      <a:r>
                        <a:rPr kumimoji="0" lang="ru-RU" sz="2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(4,2%)</a:t>
                      </a:r>
                      <a:endParaRPr lang="ru-RU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 чел.</a:t>
                      </a:r>
                    </a:p>
                    <a:p>
                      <a:pPr algn="ctr"/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(20,8%)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 чел.</a:t>
                      </a:r>
                    </a:p>
                    <a:p>
                      <a:pPr algn="ctr"/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(75%)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10089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Социальными факторами риска (окружение сверстников) являются:</a:t>
            </a:r>
            <a:endParaRPr lang="ru-RU" sz="2400" b="1" dirty="0">
              <a:solidFill>
                <a:schemeClr val="tx2">
                  <a:satMod val="13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наличие в ближайшем окружении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несовершеннолетнего лиц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девиантным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поведением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отчуждение или конфликтные взаимоотношения со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сверстниками</a:t>
            </a:r>
          </a:p>
          <a:p>
            <a:pPr marL="82296" indent="0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принадлежность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«отвергнутым» или к тем, кто находится в контакте с «отвергнутыми»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детьми.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Специфическими факторами риска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употребления психоактивных веществ,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проявляющимися в сфере общения со сверстниками, можно считать:</a:t>
            </a:r>
          </a:p>
          <a:p>
            <a:pPr marL="82296" indent="0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одобрение наркотизации в ближайшем окружении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наличие в ближайшем окружении ребенка или подростка лиц, употребляющих ПАВ.</a:t>
            </a:r>
          </a:p>
          <a:p>
            <a:pPr marL="82296" indent="0" fontAlgn="auto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964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 риска –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Макросоциальная среда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2939035"/>
              </p:ext>
            </p:extLst>
          </p:nvPr>
        </p:nvGraphicFramePr>
        <p:xfrm>
          <a:off x="1043606" y="1447800"/>
          <a:ext cx="7920881" cy="3524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2"/>
                <a:gridCol w="1440160"/>
                <a:gridCol w="1440160"/>
                <a:gridCol w="1440160"/>
                <a:gridCol w="1440159"/>
              </a:tblGrid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kumimoji="0" lang="ru-RU" sz="24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обучающихся принявших участие в тестировании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kumimoji="0" lang="ru-RU" sz="24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Макросоциальная среда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319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Группа риска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 риска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5121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Высокий уровень риска</a:t>
                      </a:r>
                      <a:endParaRPr lang="ru-RU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Средний уровень риска</a:t>
                      </a:r>
                      <a:endParaRPr lang="ru-RU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Низкий уровень риска</a:t>
                      </a:r>
                      <a:endParaRPr lang="ru-RU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24 </a:t>
                      </a:r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 чел. (0%)</a:t>
                      </a:r>
                      <a:endParaRPr lang="ru-RU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 чел. (25%)</a:t>
                      </a:r>
                      <a:endParaRPr lang="ru-RU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 чел.</a:t>
                      </a:r>
                    </a:p>
                    <a:p>
                      <a:pPr algn="ctr"/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(62,5%)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 чел.</a:t>
                      </a:r>
                    </a:p>
                    <a:p>
                      <a:pPr algn="ctr"/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(12,5%)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60418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Социальными факторами риска </a:t>
            </a:r>
            <a:r>
              <a:rPr lang="ru-RU" sz="2800" b="1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(макросоциальная среда) </a:t>
            </a:r>
            <a:r>
              <a:rPr lang="ru-RU" sz="2800" b="1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являются:</a:t>
            </a:r>
            <a:endParaRPr lang="ru-RU" sz="2800" dirty="0">
              <a:solidFill>
                <a:schemeClr val="tx2">
                  <a:satMod val="13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82296" indent="0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ухудшение социально-экономической ситуации в 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стране</a:t>
            </a:r>
            <a:endParaRPr lang="ru-RU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ценностный 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плюрализм.</a:t>
            </a:r>
            <a:endParaRPr lang="ru-RU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Специфическими факторами риска 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употребления 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психоактивными веществами, проявляющимися на макросоциальном уровне являются:</a:t>
            </a:r>
          </a:p>
          <a:p>
            <a:pPr marL="82296" indent="0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доступность психоактивных 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веществ</a:t>
            </a:r>
            <a:endParaRPr lang="ru-RU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мода на употребление психоактивных 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веществ</a:t>
            </a:r>
            <a:endParaRPr lang="ru-RU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несовершенство законодательных норм в отношении употребления ПАВ, а также несоблюдение существующих антинаркотических 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законов</a:t>
            </a:r>
            <a:endParaRPr lang="ru-RU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традиции общества, связанные с употреблением 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ПАВ.</a:t>
            </a:r>
            <a:endParaRPr lang="ru-RU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 fontAlgn="auto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837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Школьные факторы риска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2040601"/>
              </p:ext>
            </p:extLst>
          </p:nvPr>
        </p:nvGraphicFramePr>
        <p:xfrm>
          <a:off x="1043606" y="1447800"/>
          <a:ext cx="7920881" cy="3524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2"/>
                <a:gridCol w="1440160"/>
                <a:gridCol w="1440160"/>
                <a:gridCol w="1440160"/>
                <a:gridCol w="1440159"/>
              </a:tblGrid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kumimoji="0" lang="ru-RU" sz="24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обучающихся принявших участие в тестировании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kumimoji="0" lang="ru-RU" sz="24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Школьная среда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319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Группа риска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 риска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5121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Высокий уровень риска</a:t>
                      </a:r>
                      <a:endParaRPr lang="ru-RU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Средний уровень риска</a:t>
                      </a:r>
                      <a:endParaRPr lang="ru-RU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Низкий уровень риска</a:t>
                      </a:r>
                      <a:endParaRPr lang="ru-RU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r>
                        <a:rPr lang="ru-RU" sz="2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 чел. (0%)</a:t>
                      </a:r>
                      <a:endParaRPr lang="ru-RU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 чел. (25%)</a:t>
                      </a:r>
                      <a:endParaRPr lang="ru-RU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14 чел. (58,3%)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 чел.</a:t>
                      </a:r>
                    </a:p>
                    <a:p>
                      <a:pPr algn="ctr"/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(16,7%)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82887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450" y="1268413"/>
            <a:ext cx="7747000" cy="5400675"/>
          </a:xfrm>
        </p:spPr>
        <p:txBody>
          <a:bodyPr>
            <a:normAutofit fontScale="62500" lnSpcReduction="20000"/>
          </a:bodyPr>
          <a:lstStyle/>
          <a:p>
            <a:pPr marL="82296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раннее асоциальное поведение в образовательной 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</a:t>
            </a:r>
            <a:endParaRPr lang="ru-RU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академическая неуспеваемость, особенно начавшаяся в начальных 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классах</a:t>
            </a:r>
          </a:p>
          <a:p>
            <a:pPr marL="82296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социально-психологический 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климат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образовательного учреждения</a:t>
            </a:r>
            <a:endParaRPr lang="ru-RU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конфликтные отношения со сверстниками и 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педагогами</a:t>
            </a:r>
          </a:p>
          <a:p>
            <a:pPr marL="82296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частая смена образовательных учреждений</a:t>
            </a:r>
          </a:p>
          <a:p>
            <a:pPr marL="82296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школьная дезадаптация</a:t>
            </a:r>
          </a:p>
          <a:p>
            <a:pPr marL="82296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стрессовая тактика педагогического воздействия</a:t>
            </a:r>
          </a:p>
          <a:p>
            <a:pPr marL="82296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недостаточная грамотность педагогов в вопросах физиологии, психофизиологии и охраны психического здоровья обучающегося.</a:t>
            </a:r>
            <a:endParaRPr lang="ru-RU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Специфическими факторами риска являются употребление ПАВ на территории образовательной организации, а также терпимое отношение администрации к употреблению психоактивных веществ (в том числе курения) обучающимися и педагогами.</a:t>
            </a:r>
          </a:p>
          <a:p>
            <a:pPr marL="82296" indent="0" fontAlgn="auto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Социальными факторами риска </a:t>
            </a:r>
            <a:r>
              <a:rPr lang="ru-RU" sz="2800" b="1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(школьная среда) </a:t>
            </a:r>
            <a:r>
              <a:rPr lang="ru-RU" sz="2800" b="1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являются:</a:t>
            </a:r>
            <a:endParaRPr lang="ru-RU" sz="2800" dirty="0">
              <a:solidFill>
                <a:schemeClr val="tx2">
                  <a:satMod val="13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43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7809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Факторы риска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6476311"/>
              </p:ext>
            </p:extLst>
          </p:nvPr>
        </p:nvGraphicFramePr>
        <p:xfrm>
          <a:off x="1115616" y="908722"/>
          <a:ext cx="7818835" cy="57218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1"/>
                <a:gridCol w="1512168"/>
                <a:gridCol w="1296144"/>
                <a:gridCol w="1296144"/>
                <a:gridCol w="1194098"/>
              </a:tblGrid>
              <a:tr h="1219412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Факторы риска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Высокий уровень риска</a:t>
                      </a:r>
                      <a:endParaRPr lang="ru-RU" sz="1800" b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Средний уровень риска</a:t>
                      </a:r>
                      <a:endParaRPr lang="ru-RU" sz="1800" b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Низкий уровень риска</a:t>
                      </a:r>
                    </a:p>
                    <a:p>
                      <a:pPr algn="ctr"/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 риска</a:t>
                      </a:r>
                    </a:p>
                    <a:p>
                      <a:pPr algn="ctr"/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38009">
                <a:tc>
                  <a:txBody>
                    <a:bodyPr/>
                    <a:lstStyle/>
                    <a:p>
                      <a:r>
                        <a:rPr kumimoji="0"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Общий уровень риска 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 чел.</a:t>
                      </a:r>
                    </a:p>
                    <a:p>
                      <a:pPr algn="ctr"/>
                      <a:r>
                        <a:rPr kumimoji="0"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(0%)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kumimoji="0" lang="ru-RU" sz="18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чел.</a:t>
                      </a:r>
                    </a:p>
                    <a:p>
                      <a:pPr algn="ctr"/>
                      <a:r>
                        <a:rPr kumimoji="0"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(0%)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 чел.</a:t>
                      </a:r>
                    </a:p>
                    <a:p>
                      <a:pPr algn="ctr"/>
                      <a:r>
                        <a:rPr kumimoji="0"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(66,7%)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 чел.</a:t>
                      </a:r>
                    </a:p>
                    <a:p>
                      <a:pPr algn="ctr"/>
                      <a:r>
                        <a:rPr kumimoji="0"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(33,3%)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56606">
                <a:tc>
                  <a:txBody>
                    <a:bodyPr/>
                    <a:lstStyle/>
                    <a:p>
                      <a:r>
                        <a:rPr kumimoji="0"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Семейные факторы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 </a:t>
                      </a:r>
                      <a:r>
                        <a:rPr kumimoji="0"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чел.</a:t>
                      </a:r>
                    </a:p>
                    <a:p>
                      <a:pPr algn="ctr"/>
                      <a:r>
                        <a:rPr kumimoji="0"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0%)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kumimoji="0" lang="ru-RU" sz="18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чел.</a:t>
                      </a:r>
                    </a:p>
                    <a:p>
                      <a:pPr algn="ctr"/>
                      <a:r>
                        <a:rPr kumimoji="0"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(12,5%)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kumimoji="0" lang="ru-RU" sz="18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чел.</a:t>
                      </a:r>
                    </a:p>
                    <a:p>
                      <a:pPr algn="ctr"/>
                      <a:r>
                        <a:rPr kumimoji="0"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(45,8%)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 чел.</a:t>
                      </a:r>
                    </a:p>
                    <a:p>
                      <a:pPr algn="ctr"/>
                      <a:r>
                        <a:rPr kumimoji="0"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(41,7%)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380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Индивидуальные факторы</a:t>
                      </a:r>
                      <a:endParaRPr lang="ru-RU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 чел.</a:t>
                      </a:r>
                    </a:p>
                    <a:p>
                      <a:pPr algn="ctr"/>
                      <a:r>
                        <a:rPr kumimoji="0"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(0%)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 чел.</a:t>
                      </a:r>
                    </a:p>
                    <a:p>
                      <a:pPr algn="ctr"/>
                      <a:r>
                        <a:rPr kumimoji="0"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(0%)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 чел. (58,3%)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 чел. (41,7%)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56606">
                <a:tc>
                  <a:txBody>
                    <a:bodyPr/>
                    <a:lstStyle/>
                    <a:p>
                      <a:r>
                        <a:rPr kumimoji="0"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Окружение сверстников 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 чел. </a:t>
                      </a:r>
                    </a:p>
                    <a:p>
                      <a:pPr algn="ctr"/>
                      <a:r>
                        <a:rPr kumimoji="0"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(0%)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чел.</a:t>
                      </a:r>
                    </a:p>
                    <a:p>
                      <a:pPr algn="ctr"/>
                      <a:r>
                        <a:rPr kumimoji="0"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(4,2%)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 чел.</a:t>
                      </a:r>
                    </a:p>
                    <a:p>
                      <a:pPr algn="ctr"/>
                      <a:r>
                        <a:rPr kumimoji="0"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(20,8%)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 чел.</a:t>
                      </a:r>
                    </a:p>
                    <a:p>
                      <a:pPr algn="ctr"/>
                      <a:r>
                        <a:rPr kumimoji="0"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(75%)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56606">
                <a:tc>
                  <a:txBody>
                    <a:bodyPr/>
                    <a:lstStyle/>
                    <a:p>
                      <a:r>
                        <a:rPr kumimoji="0"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Макросоциальная среда 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 чел.</a:t>
                      </a:r>
                    </a:p>
                    <a:p>
                      <a:pPr algn="ctr"/>
                      <a:r>
                        <a:rPr kumimoji="0"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(0%)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 чел. (25%)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 чел.</a:t>
                      </a:r>
                    </a:p>
                    <a:p>
                      <a:pPr algn="ctr"/>
                      <a:r>
                        <a:rPr kumimoji="0"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(62,5%)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 чел.</a:t>
                      </a:r>
                    </a:p>
                    <a:p>
                      <a:pPr algn="ctr"/>
                      <a:r>
                        <a:rPr kumimoji="0"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(12,5%)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56606">
                <a:tc>
                  <a:txBody>
                    <a:bodyPr/>
                    <a:lstStyle/>
                    <a:p>
                      <a:r>
                        <a:rPr kumimoji="0"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Школьная среда 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 чел. </a:t>
                      </a:r>
                    </a:p>
                    <a:p>
                      <a:pPr algn="ctr"/>
                      <a:r>
                        <a:rPr kumimoji="0"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(0%)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 чел. (25%)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 чел. (58,3%)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 чел.</a:t>
                      </a:r>
                    </a:p>
                    <a:p>
                      <a:pPr algn="ctr"/>
                      <a:r>
                        <a:rPr kumimoji="0"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(16,7%)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63322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работы с подростками «группы риска» по профилактике употребления наркотических средств и психотропных веществ</a:t>
            </a:r>
          </a:p>
        </p:txBody>
      </p:sp>
      <p:sp>
        <p:nvSpPr>
          <p:cNvPr id="47107" name="Rectangle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algn="ctr">
              <a:lnSpc>
                <a:spcPct val="80000"/>
              </a:lnSpc>
              <a:buFont typeface="Wingdings 2" pitchFamily="18" charset="2"/>
              <a:buNone/>
            </a:pPr>
            <a:endPara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80000"/>
              </a:lnSpc>
              <a:buFont typeface="Wingdings 2" pitchFamily="18" charset="2"/>
              <a:buNone/>
            </a:pP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педагогического коллектива:</a:t>
            </a:r>
          </a:p>
          <a:p>
            <a:pPr marL="0" algn="ctr">
              <a:lnSpc>
                <a:spcPct val="80000"/>
              </a:lnSpc>
              <a:buFont typeface="Wingdings 2" pitchFamily="18" charset="2"/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9436" indent="-342900">
              <a:lnSpc>
                <a:spcPct val="80000"/>
              </a:lnSpc>
              <a:buFont typeface="Wingdings" pitchFamily="2" charset="2"/>
              <a:buChar char="q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учащихся, склонных к нарушению дисциплины, антисоциальным нормам поведения, правонарушениям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9436" indent="-342900">
              <a:lnSpc>
                <a:spcPct val="80000"/>
              </a:lnSpc>
              <a:buFont typeface="Wingdings" pitchFamily="2" charset="2"/>
              <a:buChar char="q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причин отклонений в поведении и нравственном развитии, а так же индивидуальных психологических особенностей личности у выявленных подростков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9436" indent="-342900">
              <a:lnSpc>
                <a:spcPct val="80000"/>
              </a:lnSpc>
              <a:buFont typeface="Wingdings" pitchFamily="2" charset="2"/>
              <a:buChar char="q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плана педагогической коррекции личности и устранения причин её нравственной деформации, отклонений в поведении (определение целей педагогического воздействия, его средств, главных звеньев, этапов, исполнителей)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9436" indent="-342900">
              <a:lnSpc>
                <a:spcPct val="80000"/>
              </a:lnSpc>
              <a:buFont typeface="Wingdings" pitchFamily="2" charset="2"/>
              <a:buChar char="q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характера личных отношений подростков со сверстниками и взрослыми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9436" indent="-342900">
              <a:lnSpc>
                <a:spcPct val="80000"/>
              </a:lnSpc>
              <a:buFont typeface="Wingdings" pitchFamily="2" charset="2"/>
              <a:buChar char="q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вовлечение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 в различные виды положительно-активной социальной деятельности и обеспечение успеха в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ней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9436" indent="-342900">
              <a:lnSpc>
                <a:spcPct val="80000"/>
              </a:lnSpc>
              <a:buFont typeface="Wingdings" pitchFamily="2" charset="2"/>
              <a:buChar char="q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семейного воспитания (исходя из возможностей образовательного учреждения) с использованием для этой цели служб и ведомств системы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профилактики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9436" indent="-342900">
              <a:lnSpc>
                <a:spcPct val="80000"/>
              </a:lnSpc>
              <a:buFont typeface="Wingdings" pitchFamily="2" charset="2"/>
              <a:buChar char="q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расширять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знания о роли семьи в профилактике безнадзорности, правонарушений и злоупотребления психоактивными веществами среди подростков.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031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Нормативные основания организации социально-психологического тестирования обучающихся на предмет раннего выявления незаконного потребления наркотических средств и психотропных веществ в образовательных организациях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412776"/>
            <a:ext cx="7962088" cy="483562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</a:t>
            </a:r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29.12.2012 № 273-ФЗ «Об образовании в Российской Федерации» п. 15.1 ч. 3 ст. 28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социально-психологического тестирования обучающихся в целях раннего выявления незаконного потребления наркотических средств и психотропных веществ относится к компетенции образовательной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организации;</a:t>
            </a:r>
          </a:p>
          <a:p>
            <a:pPr>
              <a:spcBef>
                <a:spcPts val="0"/>
              </a:spcBef>
            </a:pPr>
            <a:r>
              <a:rPr lang="ru-RU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</a:t>
            </a:r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и науки Российской Федерации от 16 июня 2014 г. № 658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 утверждении порядка проведения социально-психологического тестирования лиц, обучающихся в общеобразовательных организациях и профессиональных образовательных организациях, а также в образовательных организациях высшего образования»</a:t>
            </a:r>
          </a:p>
        </p:txBody>
      </p:sp>
    </p:spTree>
    <p:extLst>
      <p:ext uri="{BB962C8B-B14F-4D97-AF65-F5344CB8AC3E}">
        <p14:creationId xmlns:p14="http://schemas.microsoft.com/office/powerpoint/2010/main" val="404178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/>
          </p:cNvSpPr>
          <p:nvPr>
            <p:ph type="body" idx="1"/>
          </p:nvPr>
        </p:nvSpPr>
        <p:spPr>
          <a:xfrm>
            <a:off x="971600" y="333375"/>
            <a:ext cx="8064896" cy="5915025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  <a:buFont typeface="Wingdings 2" pitchFamily="18" charset="2"/>
              <a:buNone/>
            </a:pPr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Индивидуально-профилактическая работа с подростками: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­установление контакта с подростком, доверительных отношений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посещение на дому с целью контроля над условиями их семейного воспитания, организации свободного времени, занятости в каникулярное время, подготовки к урокам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особенности личности подростков, проведение занятия по коррекции их поведения, обучение навыкам общения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посещение уроков с целью выяснения уровня подготовки подростков к занятиям, оказание помощи в ликвидации пробелов в знаниях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вовлечение подростков в общественно-значимую деятельность, объединения дополнительного образования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путем наблюдения социометрических изменений установить положение обучающегося в классном коллективе, характер взаимопонимания с ним, наметить пути и способы улучшений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интересов, склонностей, способностей обучающихся 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«группы риска» с целью использования их в коррекционной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работе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«группы риска» к участию в культурно-массовой, спортивной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работе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занятий для детей «группы риска» по саморегуляции, по развитию способностей правильно выражать эмоции, по овладению способами решения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конфликтов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самих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укреплению правопорядка в образовательном учреждении.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3592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/>
          </p:cNvSpPr>
          <p:nvPr>
            <p:ph type="body" idx="1"/>
          </p:nvPr>
        </p:nvSpPr>
        <p:spPr>
          <a:xfrm>
            <a:off x="1435100" y="333375"/>
            <a:ext cx="7499350" cy="5915025"/>
          </a:xfrm>
        </p:spPr>
        <p:txBody>
          <a:bodyPr>
            <a:normAutofit fontScale="92500" lnSpcReduction="20000"/>
          </a:bodyPr>
          <a:lstStyle/>
          <a:p>
            <a:pPr algn="ctr">
              <a:lnSpc>
                <a:spcPct val="90000"/>
              </a:lnSpc>
              <a:buFont typeface="Wingdings 2" pitchFamily="18" charset="2"/>
              <a:buNone/>
            </a:pP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родителями:</a:t>
            </a:r>
          </a:p>
          <a:p>
            <a:pPr algn="ctr">
              <a:lnSpc>
                <a:spcPct val="90000"/>
              </a:lnSpc>
              <a:buFont typeface="Wingdings 2" pitchFamily="18" charset="2"/>
              <a:buNone/>
            </a:pPr>
            <a:endParaRPr lang="ru-RU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просветительская работа (выпуск информационных листов, проведение бесед, дискуссий, ролевых игр, лекториев)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психокоррекционная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работа – семейное консультирование (оказание помощи семье в конфликтных ситуациях: уходит из дома; стал агрессивным, не управляемым; замечен в квартирных кражах и т.д.)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психопрофилактическая работа – приглашение специалистов (медицинских работников, инспекторов комиссии по делам несовершеннолетних и т.д.) на встречи с родителями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родителей для совместной организации досуговой деятельности подростков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особенностей взаимоотношения между родителями 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детьми;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всестороннее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психолого-педагогическое просвещение родителей, организация работы Совета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созданию комфортных условий в семье для развития личности подростка.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591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УЧЕБНЫЙ ГОД 1617\УВР\ПЕДСОВЕТЫ\К педсовету ПАУЗА\Кто кого боитс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836712"/>
            <a:ext cx="6768752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23925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УЧЕБНЫЙ ГОД 1617\УВР\ПЕДСОВЕТЫ\К педсовету ПАУЗА\Проблемы в личной жизн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980728"/>
            <a:ext cx="6840760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51218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УЧЕБНЫЙ ГОД 1617\УВР\ПЕДСОВЕТЫ\К педсовету ПАУЗА\Работа дала мне много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0" y="1009531"/>
            <a:ext cx="6999932" cy="472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77345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Зима в октябре\Зелёный листок + снег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925" y="247650"/>
            <a:ext cx="4248150" cy="636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99697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Зима в октябре\Жёлтые листья + снег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242" y="116632"/>
            <a:ext cx="4914062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63062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:\Зима в октябре\Красное + бело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25254"/>
            <a:ext cx="4320480" cy="6217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22158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:\Зима в октябре\Красные листья + снег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175" y="390525"/>
            <a:ext cx="4057650" cy="607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69656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:\Зима в октябре\Листья и снег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41201"/>
            <a:ext cx="4405858" cy="660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0487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476672"/>
            <a:ext cx="7498080" cy="5771728"/>
          </a:xfrm>
        </p:spPr>
        <p:txBody>
          <a:bodyPr>
            <a:normAutofit lnSpcReduction="10000"/>
          </a:bodyPr>
          <a:lstStyle/>
          <a:p>
            <a:pPr marL="82296" indent="0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Цель социально-психологического тестирования обучающихся – выявления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групп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риска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незаконного потребления наркотических средств и психотропных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веществ.</a:t>
            </a:r>
          </a:p>
          <a:p>
            <a:pPr marL="82296" indent="0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«Группа риска»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это группа несовершеннолетних,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которые в силу определенных обстоятельств своей жизни более других подвержены негативным внешним воздействиям со стороны общества и его криминальных элементов, что приводит к социальной и психологической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дезадаптации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82296" indent="0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109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:\Зима в октябре\Осень и птицы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88640"/>
            <a:ext cx="4702274" cy="660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63963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:\Зима в октябре\Снежная осень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32656"/>
            <a:ext cx="4410621" cy="6122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3592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476672"/>
            <a:ext cx="7746064" cy="6048672"/>
          </a:xfrm>
        </p:spPr>
        <p:txBody>
          <a:bodyPr>
            <a:normAutofit fontScale="62500" lnSpcReduction="20000"/>
          </a:bodyPr>
          <a:lstStyle/>
          <a:p>
            <a:pPr marL="82296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качестве методики определения обучающихся, относящихся к группе риска по незаконному употреблению наркотических средств и психотропных веществ использовался адаптированный исследовательский инструмент –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анкета В.Г. Латышева «Исходная оценка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наркотизации»,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который показывает за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счет каких именно факторов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существенно повышается риск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употребления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психоактивными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веществами, а также позволяет провести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исходную оценку ситуации. </a:t>
            </a:r>
          </a:p>
          <a:p>
            <a:pPr marL="82296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анкетирования –выявление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действенных факторов риска и защиты в проблеме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употребления психоактивными веществами.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данной анкеты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позволило: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buNone/>
            </a:pPr>
            <a:r>
              <a:rPr lang="ru-RU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оценить исходную ситуацию наркотизации;</a:t>
            </a:r>
          </a:p>
          <a:p>
            <a:pPr marL="82296" indent="0">
              <a:buNone/>
            </a:pPr>
            <a:r>
              <a:rPr lang="ru-RU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выявить факторы, наиболее существенно повышающие риск незаконного потребления наркотических средств и психотропных веществ;</a:t>
            </a:r>
          </a:p>
          <a:p>
            <a:pPr marL="82296" indent="0">
              <a:buNone/>
            </a:pPr>
            <a:r>
              <a:rPr lang="ru-RU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-выявить факторы защиты, уменьшающие риск незаконного потребления наркотических средств и психотропных веществ;</a:t>
            </a:r>
          </a:p>
          <a:p>
            <a:pPr marL="82296" indent="0">
              <a:buNone/>
            </a:pPr>
            <a:r>
              <a:rPr lang="ru-RU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определить </a:t>
            </a:r>
            <a:r>
              <a:rPr lang="ru-RU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дальнейшие приоритеты в проведении профилактических мероприятий</a:t>
            </a:r>
            <a:r>
              <a:rPr lang="ru-RU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Tx/>
              <a:buChar char="-"/>
            </a:pPr>
            <a:endParaRPr lang="ru-RU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ru-RU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buNone/>
            </a:pPr>
            <a:endParaRPr lang="ru-RU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363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476672"/>
            <a:ext cx="7498080" cy="6048672"/>
          </a:xfrm>
        </p:spPr>
        <p:txBody>
          <a:bodyPr>
            <a:normAutofit fontScale="70000" lnSpcReduction="20000"/>
          </a:bodyPr>
          <a:lstStyle/>
          <a:p>
            <a:pPr marL="82296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Важно понимать, что результатом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анкетирования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никогда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не будет являться психологический и тем более медицинский диагноз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(«наркомания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»).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 основании анкеты В.Г. Латышев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может быть диагностированы лишь факторы риска употребления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психоактивных веществ.</a:t>
            </a:r>
          </a:p>
          <a:p>
            <a:pPr marL="82296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Таким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образом, анкета не может являться доказательством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употребления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анкетируемым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психоактивных веществ. Результаты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исследования ценны, в первую очередь, для специалистов, работающих в режиме первичной и вторичной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профилактики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зависимости от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психоактивных веществ. </a:t>
            </a:r>
          </a:p>
          <a:p>
            <a:pPr marL="82296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Определение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факторов риска наркомании позволяет снизить или вовсе исключить их активность, снизить уровень распространения и тяжесть последствий наркомании. Эффективность подхода, основанного на анализе факторов риска,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подтверждена долгосрочными исследованиями.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Эти исследования доказывают, что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профилактические мероприятия,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нацеленные на уменьшение активности факторов риска и повышение активности защитных факторов, дают хорошие результаты в предотвращении употребления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психоактивных веществ.</a:t>
            </a:r>
          </a:p>
          <a:p>
            <a:pPr marL="82296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923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социально-психологического тестирования на предмет раннего выявления незаконного потребления наркотических средств и психотропных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веществ по данным актов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82296" indent="0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нашей школе 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тестировании приняли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 человека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них в возрасте до 15 лет – </a:t>
            </a:r>
            <a:r>
              <a:rPr lang="ru-RU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 возрасте от 15 до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 –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человек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приняли участие в тестировании </a:t>
            </a: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buNone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человек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них: </a:t>
            </a:r>
          </a:p>
          <a:p>
            <a:pPr marL="82296" indent="0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причине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болезни– 0 (0%)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человек;</a:t>
            </a:r>
          </a:p>
          <a:p>
            <a:pPr marL="82296" indent="0"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отказ – 1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%) человек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82296" indent="0"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причины – 0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%) человек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82296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669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социально-психологического тестирования в 2016-2017 учебном году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7117678"/>
              </p:ext>
            </p:extLst>
          </p:nvPr>
        </p:nvGraphicFramePr>
        <p:xfrm>
          <a:off x="971600" y="2132856"/>
          <a:ext cx="7848874" cy="3524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2"/>
                <a:gridCol w="1368152"/>
                <a:gridCol w="1368152"/>
                <a:gridCol w="1584176"/>
                <a:gridCol w="1368152"/>
              </a:tblGrid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kumimoji="0" lang="ru-RU" sz="24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обучающихся принявших участие в тестировании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kumimoji="0" lang="ru-RU" sz="24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Общий уровень риска (%)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319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Группа риска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 риска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5121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Высокий уровень риска</a:t>
                      </a:r>
                      <a:endParaRPr lang="ru-RU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Средний уровень риска</a:t>
                      </a:r>
                      <a:endParaRPr lang="ru-RU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Низкий уровень риска</a:t>
                      </a:r>
                      <a:endParaRPr lang="ru-RU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24 </a:t>
                      </a:r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 чел.</a:t>
                      </a:r>
                    </a:p>
                    <a:p>
                      <a:pPr algn="ctr"/>
                      <a:r>
                        <a:rPr kumimoji="0" lang="ru-RU" sz="2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(0%)</a:t>
                      </a:r>
                      <a:endParaRPr lang="ru-RU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 чел.</a:t>
                      </a:r>
                    </a:p>
                    <a:p>
                      <a:pPr algn="ctr"/>
                      <a:r>
                        <a:rPr kumimoji="0" lang="ru-RU" sz="2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(0%)</a:t>
                      </a:r>
                      <a:endParaRPr lang="ru-RU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4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 </a:t>
                      </a:r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чел.</a:t>
                      </a:r>
                    </a:p>
                    <a:p>
                      <a:pPr algn="ctr"/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(66,7%)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 чел.</a:t>
                      </a:r>
                    </a:p>
                    <a:p>
                      <a:pPr algn="ctr"/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(33,3%)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829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Семейные факторы риска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6469881"/>
              </p:ext>
            </p:extLst>
          </p:nvPr>
        </p:nvGraphicFramePr>
        <p:xfrm>
          <a:off x="1043606" y="1447800"/>
          <a:ext cx="7920881" cy="3524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2"/>
                <a:gridCol w="1440160"/>
                <a:gridCol w="1440160"/>
                <a:gridCol w="1440160"/>
                <a:gridCol w="1440159"/>
              </a:tblGrid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kumimoji="0" lang="ru-RU" sz="24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обучающихся принявших участие в тестировании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kumimoji="0" lang="ru-RU" sz="24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Семейные факторы риска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319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Группа риска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 риска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5121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Высокий уровень риска</a:t>
                      </a:r>
                      <a:endParaRPr lang="ru-RU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Средний уровень риска</a:t>
                      </a:r>
                      <a:endParaRPr lang="ru-RU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Низкий уровень риска</a:t>
                      </a:r>
                      <a:endParaRPr lang="ru-RU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r>
                        <a:rPr lang="ru-RU" sz="2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 чел.</a:t>
                      </a:r>
                    </a:p>
                    <a:p>
                      <a:pPr algn="ctr"/>
                      <a:r>
                        <a:rPr kumimoji="0" lang="ru-RU" sz="2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(0%)</a:t>
                      </a:r>
                      <a:endParaRPr lang="ru-RU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 чел.</a:t>
                      </a:r>
                    </a:p>
                    <a:p>
                      <a:pPr algn="ctr"/>
                      <a:r>
                        <a:rPr kumimoji="0" lang="ru-RU" sz="2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(12,5%)</a:t>
                      </a:r>
                      <a:endParaRPr lang="ru-RU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 чел.</a:t>
                      </a:r>
                    </a:p>
                    <a:p>
                      <a:pPr algn="ctr"/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(45,8%)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 чел.</a:t>
                      </a:r>
                    </a:p>
                    <a:p>
                      <a:pPr algn="ctr"/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(41,7%)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361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Семейными факторами риска являются</a:t>
            </a:r>
            <a:r>
              <a:rPr lang="ru-RU" sz="32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200" dirty="0">
              <a:solidFill>
                <a:schemeClr val="tx2">
                  <a:satMod val="13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8888" y="1268761"/>
            <a:ext cx="7675562" cy="5112990"/>
          </a:xfrm>
        </p:spPr>
        <p:txBody>
          <a:bodyPr>
            <a:normAutofit fontScale="92500" lnSpcReduction="20000"/>
          </a:bodyPr>
          <a:lstStyle/>
          <a:p>
            <a:pPr marL="0" indent="182563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несоблюдение членами семьи социальных норм и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182563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неправильные воспитательные стили: гиперопека, гипоопека, противоречивое воспитание (отсутствие устойчивой системы наказаний и поощрений), завышенные требования родителей (чаще матери) к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ребёнку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182563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развод родителей, воспитание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одним родителем (в неполной семье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182563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неблагоприятная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семейная атмосфера, особенно если родители злоупотребляют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наркотиками, алкоголем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страдают от психических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заболеваний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182563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наличие хронических семейных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конфликтов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182563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постоянная занятость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</a:t>
            </a:r>
          </a:p>
          <a:p>
            <a:pPr marL="0" indent="182563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утрата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болезнь одного из родителей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fontAlgn="auto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528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497</TotalTime>
  <Words>1869</Words>
  <Application>Microsoft Office PowerPoint</Application>
  <PresentationFormat>Экран (4:3)</PresentationFormat>
  <Paragraphs>257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Солнцестояние</vt:lpstr>
      <vt:lpstr>РЕЗУЛЬТАТЫ СОЦИАЛЬНО-ПСИХОЛОГИЧЕСКОГО ТЕСТИРОВАНИЯ ОБУЧАЮЩИХСЯ НА ПРЕДМЕТ РАННЕГО ВЫЯВЛЕНИЯ НЕЗАКОННОГО ПОТРЕБЛЕНИЯ НАРКОТИЧЕСКИХ СРЕДСТВ И ПСИХОТРОПНЫХ ВЕЩЕСТВ В ОБРАЗОВАТЕЛЬНЫХ ОРГАНИЗАЦИЯХ  В 2016/2017 УЧЕБНОМ ГОДУ </vt:lpstr>
      <vt:lpstr>Нормативные основания организации социально-психологического тестирования обучающихся на предмет раннего выявления незаконного потребления наркотических средств и психотропных веществ в образовательных организациях</vt:lpstr>
      <vt:lpstr>Презентация PowerPoint</vt:lpstr>
      <vt:lpstr>Презентация PowerPoint</vt:lpstr>
      <vt:lpstr>Презентация PowerPoint</vt:lpstr>
      <vt:lpstr>Результаты социально-психологического тестирования на предмет раннего выявления незаконного потребления наркотических средств и психотропных веществ по данным актов</vt:lpstr>
      <vt:lpstr>Результаты социально-психологического тестирования в 2016-2017 учебном году</vt:lpstr>
      <vt:lpstr>Семейные факторы риска</vt:lpstr>
      <vt:lpstr>Семейными факторами риска являются:</vt:lpstr>
      <vt:lpstr>Индивидуальные факторы риска</vt:lpstr>
      <vt:lpstr>Индивидуальными факторами риска являются:</vt:lpstr>
      <vt:lpstr>Фактор риска –  окружение сверстников</vt:lpstr>
      <vt:lpstr>Социальными факторами риска (окружение сверстников) являются:</vt:lpstr>
      <vt:lpstr>Фактор риска –  Макросоциальная среда</vt:lpstr>
      <vt:lpstr>Социальными факторами риска (макросоциальная среда) являются:</vt:lpstr>
      <vt:lpstr>Школьные факторы риска</vt:lpstr>
      <vt:lpstr>Социальными факторами риска (школьная среда) являются:</vt:lpstr>
      <vt:lpstr>Факторы риска</vt:lpstr>
      <vt:lpstr>Основные направления работы с подростками «группы риска» по профилактике употребления наркотических средств и психотропных веществ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Специалист</dc:creator>
  <cp:lastModifiedBy>Пользователь Windows</cp:lastModifiedBy>
  <cp:revision>61</cp:revision>
  <cp:lastPrinted>2016-11-10T12:04:32Z</cp:lastPrinted>
  <dcterms:created xsi:type="dcterms:W3CDTF">2015-05-13T04:13:06Z</dcterms:created>
  <dcterms:modified xsi:type="dcterms:W3CDTF">2016-11-10T17:40:03Z</dcterms:modified>
</cp:coreProperties>
</file>